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3"/>
  </p:notesMasterIdLst>
  <p:handoutMasterIdLst>
    <p:handoutMasterId r:id="rId14"/>
  </p:handoutMasterIdLst>
  <p:sldIdLst>
    <p:sldId id="258" r:id="rId3"/>
    <p:sldId id="330" r:id="rId4"/>
    <p:sldId id="331" r:id="rId5"/>
    <p:sldId id="332" r:id="rId6"/>
    <p:sldId id="338" r:id="rId7"/>
    <p:sldId id="333" r:id="rId8"/>
    <p:sldId id="334" r:id="rId9"/>
    <p:sldId id="335" r:id="rId10"/>
    <p:sldId id="336" r:id="rId11"/>
    <p:sldId id="337" r:id="rId12"/>
  </p:sldIdLst>
  <p:sldSz cx="9144000" cy="6858000" type="screen4x3"/>
  <p:notesSz cx="6662738" cy="9832975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FF"/>
    <a:srgbClr val="CC9900"/>
    <a:srgbClr val="FFFF00"/>
    <a:srgbClr val="FCA2C0"/>
    <a:srgbClr val="0066CC"/>
    <a:srgbClr val="0099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6730" autoAdjust="0"/>
  </p:normalViewPr>
  <p:slideViewPr>
    <p:cSldViewPr>
      <p:cViewPr>
        <p:scale>
          <a:sx n="64" d="100"/>
          <a:sy n="64" d="100"/>
        </p:scale>
        <p:origin x="-2034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D96BBC-EB62-4F8C-823E-7410890FC08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096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38188"/>
            <a:ext cx="4913313" cy="3684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68838"/>
            <a:ext cx="532923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8A4A23-CBEA-4D8F-8E7E-6133E403767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59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9E9D72-5EBD-4A81-B1C3-AE4C1126D188}" type="slidenum">
              <a:rPr lang="bg-BG" altLang="bg-BG" smtClean="0"/>
              <a:pPr eaLnBrk="1" hangingPunct="1"/>
              <a:t>1</a:t>
            </a:fld>
            <a:endParaRPr lang="bg-BG" altLang="bg-BG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44538"/>
            <a:ext cx="4897437" cy="3673475"/>
          </a:xfrm>
          <a:ln w="12700" cap="flat">
            <a:solidFill>
              <a:schemeClr val="tx1"/>
            </a:solidFill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68838"/>
            <a:ext cx="4886325" cy="4425950"/>
          </a:xfrm>
          <a:noFill/>
        </p:spPr>
        <p:txBody>
          <a:bodyPr lIns="91375" tIns="45688" rIns="91375" bIns="45688"/>
          <a:lstStyle/>
          <a:p>
            <a:pPr defTabSz="927100" eaLnBrk="1" hangingPunct="1"/>
            <a:endParaRPr lang="sr-Cyrl-CS" alt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62352-609B-4390-BE62-CFC863F643CB}" type="slidenum">
              <a:rPr lang="bg-BG" altLang="bg-BG" smtClean="0"/>
              <a:pPr eaLnBrk="1" hangingPunct="1"/>
              <a:t>2</a:t>
            </a:fld>
            <a:endParaRPr lang="bg-BG" altLang="bg-BG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62352-609B-4390-BE62-CFC863F643CB}" type="slidenum">
              <a:rPr lang="bg-BG" altLang="bg-BG" smtClean="0">
                <a:solidFill>
                  <a:prstClr val="black"/>
                </a:solidFill>
              </a:rPr>
              <a:pPr eaLnBrk="1" hangingPunct="1"/>
              <a:t>3</a:t>
            </a:fld>
            <a:endParaRPr lang="bg-BG" altLang="bg-BG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62352-609B-4390-BE62-CFC863F643CB}" type="slidenum">
              <a:rPr lang="bg-BG" altLang="bg-BG" smtClean="0">
                <a:solidFill>
                  <a:prstClr val="black"/>
                </a:solidFill>
              </a:rPr>
              <a:pPr eaLnBrk="1" hangingPunct="1"/>
              <a:t>4</a:t>
            </a:fld>
            <a:endParaRPr lang="bg-BG" altLang="bg-BG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62352-609B-4390-BE62-CFC863F643CB}" type="slidenum">
              <a:rPr lang="bg-BG" altLang="bg-BG" smtClean="0">
                <a:solidFill>
                  <a:prstClr val="black"/>
                </a:solidFill>
              </a:rPr>
              <a:pPr eaLnBrk="1" hangingPunct="1"/>
              <a:t>6</a:t>
            </a:fld>
            <a:endParaRPr lang="bg-BG" altLang="bg-BG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62352-609B-4390-BE62-CFC863F643CB}" type="slidenum">
              <a:rPr lang="bg-BG" altLang="bg-BG" smtClean="0">
                <a:solidFill>
                  <a:prstClr val="black"/>
                </a:solidFill>
              </a:rPr>
              <a:pPr eaLnBrk="1" hangingPunct="1"/>
              <a:t>7</a:t>
            </a:fld>
            <a:endParaRPr lang="bg-BG" altLang="bg-BG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F62352-609B-4390-BE62-CFC863F643CB}" type="slidenum">
              <a:rPr lang="bg-BG" altLang="bg-BG" smtClean="0">
                <a:solidFill>
                  <a:prstClr val="black"/>
                </a:solidFill>
              </a:rPr>
              <a:pPr eaLnBrk="1" hangingPunct="1"/>
              <a:t>9</a:t>
            </a:fld>
            <a:endParaRPr lang="bg-BG" altLang="bg-BG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6650-73F8-461D-A8B8-38416B4AD9D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094086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D1DA3-362C-44E5-AC59-048FE72052C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23328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195F-9B73-447F-B44B-A4051516FE2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30674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A361F-99AD-496F-9BDB-9935739A0F3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23331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58CC-60CA-40BE-890D-284F4BBED37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32809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2386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bg-BG" noProof="0" smtClean="0"/>
              <a:t>Click to edit Master title style</a:t>
            </a:r>
          </a:p>
        </p:txBody>
      </p:sp>
      <p:sp>
        <p:nvSpPr>
          <p:cNvPr id="2386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bg-BG" noProof="0" smtClean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F38D-1BD6-4CA9-89C7-4DDA8CA4C20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148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49220-C5A8-4B2C-AA29-7EF59A9CF1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552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E4D33-1D13-4A3E-A765-24EFCDC1A58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1502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47FB-0C39-44B8-B02A-B485521D53C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5846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A2E49-C17F-43FF-89D5-F6EF329DB91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8847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D0DA-B6F7-4685-B954-50A85B7DD82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294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A927-45F5-4383-8744-852549E7BA4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64439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0BE1E-9FE5-4250-9E64-9DDC55FD27D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6390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C355B-4454-4A10-9668-50B43A49C74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389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58316-5EB5-4E5F-A4D9-3D00BCC089F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5594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32280-98B9-4F1E-B5FD-BAC42DD1D3F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4528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0056A-7AEC-4AD9-96CE-93AD110D629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803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706D-1F6A-4B55-92D9-B05A8407E9B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17322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AA6B2-408D-413D-B8F7-44128AAF7F0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67463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C544-D749-4CD3-9AA8-396E4FEC770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8332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5EC2-2297-4BDD-BD01-38C82D8D18F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797166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19B07-E27C-427F-962A-ECDD28C753D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62404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698C-DA12-4462-B5A8-45B19E65CFE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01012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4FB28-D058-4F8C-B3D9-AEAB967879C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42748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4D84EC-D3D7-4290-8AC0-2732FB14EB6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  <p:sldLayoutId id="214748448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375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375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375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375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375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375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bg-BG" altLang="bg-BG"/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375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2375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2375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2375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75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197E26C-D2CD-4BFC-B978-04CCF1D06E3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2375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92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mbllema_NSPA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5977" r="5560" b="4018"/>
          <a:stretch>
            <a:fillRect/>
          </a:stretch>
        </p:blipFill>
        <p:spPr bwMode="auto">
          <a:xfrm>
            <a:off x="3754400" y="63683"/>
            <a:ext cx="1198240" cy="12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3937" y="1484784"/>
            <a:ext cx="7632480" cy="206210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Превантивни мерки за недопускане на пожари</a:t>
            </a:r>
          </a:p>
          <a:p>
            <a:pPr algn="ctr"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 време на есенно-зимния отоплителен сезон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83938" y="3789040"/>
            <a:ext cx="7632480" cy="160043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bg-BG" sz="2800" b="1" i="1" dirty="0" smtClean="0">
                <a:solidFill>
                  <a:schemeClr val="tx2">
                    <a:lumMod val="75000"/>
                  </a:schemeClr>
                </a:solidFill>
              </a:rPr>
              <a:t>Районна служба Пожарна безопаснтост и защита на населението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bg-BG" sz="2800" b="1" i="1" dirty="0" smtClean="0">
                <a:solidFill>
                  <a:schemeClr val="tx2">
                    <a:lumMod val="75000"/>
                  </a:schemeClr>
                </a:solidFill>
              </a:rPr>
              <a:t>гр. Благоевград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51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tanasov\DPK\Spravki\Tematichni\Esenno-zimen sezon\2018-2019\Podl\Прил Гл. секретар\ЕЗС брошура 18-19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256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u="sng" dirty="0" smtClean="0">
                <a:solidFill>
                  <a:srgbClr val="FF6600"/>
                </a:solidFill>
              </a:rPr>
              <a:t>У дома</a:t>
            </a:r>
            <a:endParaRPr lang="en-US" sz="3200" b="1" u="sng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76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tanasov\DPK\Spravki\Tematichni\Esenno-zimen sezo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2987824" y="572730"/>
            <a:ext cx="3096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altLang="bg-BG" sz="3200" b="1" dirty="0" smtClean="0">
                <a:solidFill>
                  <a:srgbClr val="FF0000"/>
                </a:solidFill>
              </a:rPr>
              <a:t>Защо ?</a:t>
            </a:r>
            <a:endParaRPr lang="el-GR" altLang="bg-BG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631" y="1412776"/>
            <a:ext cx="8424738" cy="449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За последните 5 години през есенно-зимния отоплителен сезон: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600" dirty="0" smtClean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98 % от пожарите са в жилищни сгради;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600" dirty="0" smtClean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за 2018 г. от началото на сезона до днес загиналите са 12 души;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600" dirty="0" smtClean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за община Благоевград и община Симитли – пожарите през ЕЗС са 9 бр.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600" dirty="0" smtClean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4 бр. на комини в жилищни сгради;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600" dirty="0" smtClean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5 бр. на контейнери за смет.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600" dirty="0" smtClean="0">
              <a:latin typeface="+mj-lt"/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tanasov\DPK\Spravki\Tematichni\Esenno-zimen sezon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631" y="1412776"/>
            <a:ext cx="842473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 smtClean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Пожар през есенно-зимен </a:t>
            </a:r>
            <a:r>
              <a:rPr lang="ru-RU" sz="2800" u="sng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отоплителен </a:t>
            </a:r>
            <a:r>
              <a:rPr lang="ru-RU" sz="2800" u="sng" dirty="0" smtClean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сезон 2016/2017 г.</a:t>
            </a:r>
            <a:endParaRPr lang="ru-RU" sz="2800" u="sng" dirty="0">
              <a:solidFill>
                <a:srgbClr val="00FFFF"/>
              </a:solidFill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solidFill>
                <a:srgbClr val="00FFFF"/>
              </a:solidFill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Многопрофилна болница за активно лечение гр.Благоевград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ru-RU" sz="2800" i="1" u="sng" dirty="0" smtClean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причина</a:t>
            </a:r>
            <a:r>
              <a:rPr lang="ru-RU" sz="2800" dirty="0" smtClean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 – неправилно ползване на отоплителен уред – вентилаторна печка.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u="sng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щ</a:t>
            </a:r>
            <a:r>
              <a:rPr lang="ru-RU" sz="2800" i="1" u="sng" dirty="0" smtClean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ети</a:t>
            </a:r>
            <a:r>
              <a:rPr lang="ru-RU" sz="2800" dirty="0" smtClean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 – минимални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u="sng" dirty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з</a:t>
            </a:r>
            <a:r>
              <a:rPr lang="ru-RU" sz="2800" i="1" u="sng" dirty="0" smtClean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астрашени хора </a:t>
            </a:r>
            <a:r>
              <a:rPr lang="ru-RU" sz="2800" dirty="0" smtClean="0">
                <a:solidFill>
                  <a:srgbClr val="00FFFF"/>
                </a:solidFill>
                <a:latin typeface="Arial"/>
                <a:ea typeface="Calibri"/>
                <a:cs typeface="Times New Roman"/>
              </a:rPr>
              <a:t>– евакуирани 17 майки и 17 деца</a:t>
            </a:r>
          </a:p>
        </p:txBody>
      </p:sp>
      <p:pic>
        <p:nvPicPr>
          <p:cNvPr id="3" name="Picture 3" descr="D:\Atanasov\DPK\Spravki\Tematichni\Esenno-zimen sezon\10380922290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536444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1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88640"/>
            <a:ext cx="3923927" cy="6427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Други пожари през есенно-зимен </a:t>
            </a:r>
            <a:r>
              <a:rPr lang="ru-RU" sz="2400" u="sng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отоплителен </a:t>
            </a:r>
            <a:r>
              <a:rPr lang="ru-RU" sz="2400" u="sng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сезон 2016/2017 г.</a:t>
            </a:r>
            <a:endParaRPr lang="ru-RU" sz="2400" u="sng" dirty="0">
              <a:solidFill>
                <a:srgbClr val="FFC000"/>
              </a:solidFill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FFC000"/>
              </a:solidFill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Хотел «Свети Иван Рилски»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Комплекс «Пирин Голф»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Хотел «Рио»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Хотел «Орбита»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Къща за гости гр.Мелник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Къща за гости в с.Делчево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Стопански двор «Гама комерс» с Мусомище</a:t>
            </a:r>
          </a:p>
        </p:txBody>
      </p:sp>
      <p:pic>
        <p:nvPicPr>
          <p:cNvPr id="4" name="Picture 2" descr="D:\Atanasov\DPK\Spravki\Tematichni\Esenno-zimen sezon\Izgorqlo-elektrichesko-tablo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456384" cy="288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tanasov\DPK\Spravki\Tematichni\Esenno-zimen sezon\putting-out-a-chimney-f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27337"/>
            <a:ext cx="4968552" cy="311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23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tanasov\DPK\Spravki\Tematichni\Esenno-zimen sezon\php0in5qk_800x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8044"/>
            <a:ext cx="3445528" cy="20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166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НОРМАТИВНА БАЗА</a:t>
            </a:r>
            <a:endParaRPr lang="en-US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908720"/>
            <a:ext cx="67172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g-BG" sz="2400" dirty="0" smtClean="0">
                <a:solidFill>
                  <a:srgbClr val="FFC000"/>
                </a:solidFill>
              </a:rPr>
              <a:t>ЗМВР.</a:t>
            </a:r>
          </a:p>
          <a:p>
            <a:pPr marL="342900" indent="-342900">
              <a:buAutoNum type="arabicPeriod"/>
            </a:pPr>
            <a:r>
              <a:rPr lang="bg-BG" sz="2400" dirty="0" smtClean="0">
                <a:solidFill>
                  <a:srgbClr val="FFC000"/>
                </a:solidFill>
              </a:rPr>
              <a:t>ПУДМВР.</a:t>
            </a:r>
          </a:p>
          <a:p>
            <a:pPr marL="342900" indent="-342900">
              <a:buAutoNum type="arabicPeriod"/>
            </a:pPr>
            <a:r>
              <a:rPr lang="bg-BG" sz="2400" dirty="0" smtClean="0">
                <a:solidFill>
                  <a:srgbClr val="FFC000"/>
                </a:solidFill>
              </a:rPr>
              <a:t>Наредба №8121з-882 за реда за осъществяване на държавен противопожарен контрол.</a:t>
            </a:r>
          </a:p>
          <a:p>
            <a:pPr marL="342900" indent="-342900">
              <a:buAutoNum type="arabicPeriod"/>
            </a:pPr>
            <a:r>
              <a:rPr lang="bg-BG" sz="2400" dirty="0" smtClean="0">
                <a:solidFill>
                  <a:srgbClr val="FFC000"/>
                </a:solidFill>
              </a:rPr>
              <a:t>Наредба №8121з-647 за правилата и нормите за пожарна безопасност при експлоатация на обектите.</a:t>
            </a: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FFC000"/>
                </a:solidFill>
              </a:rPr>
              <a:t>Наредба № РД-07-2 от 16.12.2009 г. за условията и реда за провеждането на периодично обучение и инструктаж на работниците и служителите по правилата за осигуряване на здравословни и безопасни условия на </a:t>
            </a:r>
            <a:r>
              <a:rPr lang="ru-RU" sz="2400" dirty="0" smtClean="0">
                <a:solidFill>
                  <a:srgbClr val="FFC000"/>
                </a:solidFill>
              </a:rPr>
              <a:t>труд.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C000"/>
                </a:solidFill>
              </a:rPr>
              <a:t>Писма от различни инстанции по определена тематика.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09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56" y="1145812"/>
            <a:ext cx="60121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Aft>
                <a:spcPts val="0"/>
              </a:spcAft>
              <a:buAutoNum type="romanUcPeriod"/>
            </a:pPr>
            <a:r>
              <a:rPr lang="ru-RU" sz="3200" b="1" u="sng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Пожарната: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1. Напомнителни писма.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2. Периодични контролни и тематични проверки на сградите.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Административно-наказателни мерки.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Принудително-административни мерки.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AutoNum type="romanUcPeriod"/>
            </a:pPr>
            <a:endParaRPr lang="ru-RU" sz="2400" dirty="0" smtClean="0">
              <a:solidFill>
                <a:srgbClr val="FFC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40568" y="152956"/>
            <a:ext cx="9143999" cy="80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u="sng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КАКВО ПРАВИМ ?</a:t>
            </a:r>
            <a:endParaRPr lang="ru-RU" sz="4400" dirty="0" smtClean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</p:txBody>
      </p:sp>
      <p:pic>
        <p:nvPicPr>
          <p:cNvPr id="2051" name="Picture 3" descr="D:\Atanasov\DPK\Spravki\Tematichni\Esenno-zimen sezon\letter1_23281_23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709"/>
            <a:ext cx="1853952" cy="139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Atanasov\DPK\Spravki\Tematichni\Esenno-zimen sezon\1426246445902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0808"/>
            <a:ext cx="1853952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tanasov\DPK\Spravki\Tematichni\Esenno-zimen sezon\Image_7025054_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1095"/>
            <a:ext cx="1853952" cy="154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tanasov\DPK\Spravki\Tematichni\Esenno-zimen sezon\STOP-800x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49" y="5085184"/>
            <a:ext cx="179377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1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56" y="1145812"/>
            <a:ext cx="6012160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</a:t>
            </a:r>
            <a:r>
              <a:rPr lang="bg-BG" sz="3200" b="1" u="sng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3200" b="1" u="sng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Ръководителите на обекти: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Разработват документи осигуряващи безопасността на ползвателите през есенно-зимния отоплителен сезон – инструкции, заповеди, планове...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2. Извършват периодичен и извънреден инструктаж.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Почистват комини, проверяват ел.инсталация и отоплителни уреди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Недопускат неизправни, ненадеждни и повредени локални отоплителни уреди.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Изключване на тока след работа.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Други в зависимост от особеностите на обекта.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Tx/>
              <a:buAutoNum type="romanUcPeriod"/>
            </a:pPr>
            <a:endParaRPr lang="ru-RU" sz="2400" dirty="0" smtClean="0">
              <a:solidFill>
                <a:srgbClr val="FFC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40568" y="152956"/>
            <a:ext cx="9143999" cy="80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u="sng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КАКВО ПРАВИМ ?</a:t>
            </a:r>
            <a:endParaRPr lang="ru-RU" sz="4400" dirty="0" smtClean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</p:txBody>
      </p:sp>
      <p:pic>
        <p:nvPicPr>
          <p:cNvPr id="2050" name="Picture 2" descr="D:\Atanasov\DPK\Spravki\Tematichni\Esenno-zimen sezon\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80" y="79686"/>
            <a:ext cx="1147564" cy="147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Atanasov\DPK\Spravki\Tematichni\Esenno-zimen sezon\ohrana-trud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77" y="804510"/>
            <a:ext cx="1340286" cy="15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Atanasov\DPK\Spravki\Tematichni\Esenno-zimen sezon\electric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21" y="3284984"/>
            <a:ext cx="26479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Atanasov\DPK\Spravki\Tematichni\Esenno-zimen sezon\imageproxy.ph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77" y="4750461"/>
            <a:ext cx="1419983" cy="12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Atanasov\DPK\Spravki\Tematichni\Esenno-zimen sezon\ele1080-600x6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9" y="5483816"/>
            <a:ext cx="1230168" cy="12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tanasov\DPK\Spravki\Tematichni\Esenno-zimen sezon\52633_97fe017e72c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04" y="1772816"/>
            <a:ext cx="1170340" cy="141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82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tanasov\DPK\Spravki\Tematichni\Esenno-zimen sezon\2018-2019\Podl\Прил Гл. секретар\ЕЗС брошура 18-19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4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473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 smtClean="0">
                <a:solidFill>
                  <a:srgbClr val="FF6600"/>
                </a:solidFill>
              </a:rPr>
              <a:t>ПРЕПОРЪКИ</a:t>
            </a:r>
            <a:endParaRPr lang="en-US" b="1" u="sng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37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856" y="1145812"/>
            <a:ext cx="6012160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u="sng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II</a:t>
            </a:r>
            <a:r>
              <a:rPr lang="bg-BG" sz="3200" b="1" u="sng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3200" b="1" u="sng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Ползвателите на обекти: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Спазват всички разработени документи осигуряващи безопасността на ползвателите през есенно-зимния отоплителен сезон – инструкции, заповеди, планове...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2. Изпълняват указанията от извършените периодични и извънредни инструктажи.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Проверяват ел.кабели и 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отоплителни 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уреди за видими дефекти и повреди.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Не използват неизправни, ненадеждни и повредени локални отоплителни уреди.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Изключват тока след работа.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Други в зависимост от особеностите на обекта.</a:t>
            </a:r>
          </a:p>
          <a:p>
            <a:pPr marL="514350" indent="-514350">
              <a:lnSpc>
                <a:spcPct val="115000"/>
              </a:lnSpc>
              <a:spcAft>
                <a:spcPts val="0"/>
              </a:spcAft>
              <a:buFontTx/>
              <a:buAutoNum type="romanUcPeriod"/>
            </a:pPr>
            <a:endParaRPr lang="ru-RU" sz="2400" dirty="0" smtClean="0">
              <a:solidFill>
                <a:srgbClr val="FFC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40568" y="152956"/>
            <a:ext cx="9143999" cy="80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u="sng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КАКВО ПРАВИМ ?</a:t>
            </a:r>
            <a:endParaRPr lang="ru-RU" sz="4400" dirty="0" smtClean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</p:txBody>
      </p:sp>
      <p:pic>
        <p:nvPicPr>
          <p:cNvPr id="2050" name="Picture 2" descr="D:\Atanasov\DPK\Spravki\Tematichni\Esenno-zimen sezon\inde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59" y="219806"/>
            <a:ext cx="1147564" cy="147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Atanasov\DPK\Spravki\Tematichni\Esenno-zimen sezon\ohrana-trud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32" y="1916832"/>
            <a:ext cx="1340286" cy="15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Atanasov\DPK\Spravki\Tematichni\Esenno-zimen sezon\imageproxy.ph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58" y="3563027"/>
            <a:ext cx="1444033" cy="12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Atanasov\DPK\Spravki\Tematichni\Esenno-zimen sezon\ele1080-600x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01" y="508518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33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6718</TotalTime>
  <Words>280</Words>
  <Application>Microsoft Office PowerPoint</Application>
  <PresentationFormat>On-screen Show (4:3)</PresentationFormat>
  <Paragraphs>64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Curtain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GDPBZN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GGatev</dc:creator>
  <cp:lastModifiedBy>Atanasov</cp:lastModifiedBy>
  <cp:revision>659</cp:revision>
  <dcterms:created xsi:type="dcterms:W3CDTF">2007-11-13T12:32:43Z</dcterms:created>
  <dcterms:modified xsi:type="dcterms:W3CDTF">2018-11-29T08:56:08Z</dcterms:modified>
</cp:coreProperties>
</file>